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168" r:id="rId4"/>
  </p:sldMasterIdLst>
  <p:notesMasterIdLst>
    <p:notesMasterId r:id="rId12"/>
  </p:notesMasterIdLst>
  <p:handoutMasterIdLst>
    <p:handoutMasterId r:id="rId13"/>
  </p:handoutMasterIdLst>
  <p:sldIdLst>
    <p:sldId id="330" r:id="rId5"/>
    <p:sldId id="332" r:id="rId6"/>
    <p:sldId id="333" r:id="rId7"/>
    <p:sldId id="328" r:id="rId8"/>
    <p:sldId id="334" r:id="rId9"/>
    <p:sldId id="335" r:id="rId10"/>
    <p:sldId id="33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3/24/2024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24F4B-7E15-DA94-0B72-B30AB9BC4C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112" y="3349590"/>
            <a:ext cx="5161563" cy="49452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dirty="0"/>
              <a:t>data analytics intern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C9233-DE4C-C574-F235-B08205E3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2614" y="5010341"/>
            <a:ext cx="9501187" cy="989243"/>
          </a:xfrm>
        </p:spPr>
        <p:txBody>
          <a:bodyPr/>
          <a:lstStyle/>
          <a:p>
            <a:r>
              <a:rPr lang="en-US" dirty="0"/>
              <a:t>Presented by – Trijeta </a:t>
            </a:r>
            <a:r>
              <a:rPr lang="en-US" dirty="0" err="1"/>
              <a:t>ghosh</a:t>
            </a:r>
            <a:endParaRPr lang="en-US" dirty="0"/>
          </a:p>
          <a:p>
            <a:r>
              <a:rPr lang="en-US" dirty="0"/>
              <a:t>Given By-Unified </a:t>
            </a:r>
            <a:r>
              <a:rPr lang="en-US" dirty="0" err="1"/>
              <a:t>mENTOR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7ECD92-B9EE-D07D-9FB5-C24669009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582977"/>
            <a:ext cx="9013371" cy="1589431"/>
          </a:xfrm>
        </p:spPr>
        <p:txBody>
          <a:bodyPr/>
          <a:lstStyle/>
          <a:p>
            <a:r>
              <a:rPr lang="en-US" sz="3200" dirty="0"/>
              <a:t>Analyzing Amazon Sales Data: Uncovering Trends and Insights</a:t>
            </a:r>
            <a:endParaRPr lang="en-I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A8BDB-E7A9-6D77-6C96-08030252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7" y="273010"/>
            <a:ext cx="2855168" cy="10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99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F5E16D3-4028-AA0C-A7D9-8AB40A05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0015"/>
            <a:ext cx="3825551" cy="1955822"/>
          </a:xfrm>
        </p:spPr>
        <p:txBody>
          <a:bodyPr/>
          <a:lstStyle/>
          <a:p>
            <a:r>
              <a:rPr lang="en-US" sz="3600" dirty="0"/>
              <a:t>INTRODUCTION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79044-2F18-3B35-893C-0B36C71E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A95D66-07D4-B718-7442-747FF09438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6834" y="3816219"/>
            <a:ext cx="3439598" cy="2706583"/>
          </a:xfrm>
        </p:spPr>
        <p:txBody>
          <a:bodyPr/>
          <a:lstStyle/>
          <a:p>
            <a:r>
              <a:rPr lang="en-US" dirty="0"/>
              <a:t>Through rigorous data analysis and visualization techniques, we will present our findings in a clear and concise manner, facilitating informed decision-making for stakeholders. Ultimately, this project aims to demonstrate the power of analytics in extracting actionable insights from complex datasets to drive business growth and success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139FC-6BF8-0C24-E11A-B01D1A7D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58312-22FA-764F-D2FE-135F5DC19F57}"/>
              </a:ext>
            </a:extLst>
          </p:cNvPr>
          <p:cNvSpPr txBox="1"/>
          <p:nvPr/>
        </p:nvSpPr>
        <p:spPr>
          <a:xfrm>
            <a:off x="742282" y="3429000"/>
            <a:ext cx="3812885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sz="1400" b="0" i="0" dirty="0">
                <a:solidFill>
                  <a:srgbClr val="ECECEC"/>
                </a:solidFill>
                <a:effectLst/>
              </a:rPr>
              <a:t>The project revolves around conducting an in-depth analysis of sales data from Amazon, one of the world's largest e-commerce platforms. Through advanced analytics techniques, we aim to extract valuable insights from the dataset to better understand sales performance across different regions, product categories, and sales channels.</a:t>
            </a:r>
          </a:p>
          <a:p>
            <a:r>
              <a:rPr lang="en-US" sz="1400" b="0" i="0" dirty="0">
                <a:solidFill>
                  <a:srgbClr val="ECECEC"/>
                </a:solidFill>
                <a:effectLst/>
              </a:rPr>
              <a:t>By descriptive, diagnostic, predictive, and prescriptive analytics, we will uncover patterns, trends, and relationships within the data. This analysis will enable us to address key business questions</a:t>
            </a:r>
            <a:r>
              <a:rPr lang="en-US" sz="1400" dirty="0">
                <a:solidFill>
                  <a:srgbClr val="ECECEC"/>
                </a:solidFill>
              </a:rPr>
              <a:t>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5345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979DA-81FC-50F1-59FA-87B563E7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9EAAF-B063-6C60-08AA-ACF274EFF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9076" y="4376057"/>
            <a:ext cx="6105495" cy="2239348"/>
          </a:xfrm>
        </p:spPr>
        <p:txBody>
          <a:bodyPr/>
          <a:lstStyle/>
          <a:p>
            <a:r>
              <a:rPr lang="en-US" sz="1800" dirty="0"/>
              <a:t>Understanding Performance </a:t>
            </a:r>
          </a:p>
          <a:p>
            <a:r>
              <a:rPr lang="en-US" sz="1800" dirty="0"/>
              <a:t>Identifying Opportunities</a:t>
            </a:r>
          </a:p>
          <a:p>
            <a:r>
              <a:rPr lang="en-US" sz="1800" dirty="0"/>
              <a:t>Optimizing Resources</a:t>
            </a:r>
          </a:p>
          <a:p>
            <a:r>
              <a:rPr lang="en-US" sz="1800" dirty="0"/>
              <a:t>Making Informed Decisions.</a:t>
            </a:r>
          </a:p>
          <a:p>
            <a:r>
              <a:rPr lang="en-US" sz="1800" dirty="0"/>
              <a:t>Improving Profitability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F80D95-47F1-585E-34E3-F29E89DCBC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16088" y="5285084"/>
            <a:ext cx="3095716" cy="939292"/>
          </a:xfrm>
        </p:spPr>
        <p:txBody>
          <a:bodyPr/>
          <a:lstStyle/>
          <a:p>
            <a:r>
              <a:rPr lang="en-US" dirty="0"/>
              <a:t>Unveiling Insights: Delving into Sales Data for Informed Decision-Making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79FE-9A7A-AA90-9416-524019B6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C9A2C17-3686-6A55-8ADF-DD598D48A1D9}"/>
              </a:ext>
            </a:extLst>
          </p:cNvPr>
          <p:cNvSpPr txBox="1">
            <a:spLocks/>
          </p:cNvSpPr>
          <p:nvPr/>
        </p:nvSpPr>
        <p:spPr>
          <a:xfrm>
            <a:off x="1231476" y="2127380"/>
            <a:ext cx="6105495" cy="20434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900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2D63F12D-B692-AC45-F63B-E7847E677042}"/>
              </a:ext>
            </a:extLst>
          </p:cNvPr>
          <p:cNvSpPr txBox="1">
            <a:spLocks/>
          </p:cNvSpPr>
          <p:nvPr/>
        </p:nvSpPr>
        <p:spPr>
          <a:xfrm>
            <a:off x="1231475" y="712448"/>
            <a:ext cx="5153774" cy="1679299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Need analysis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6FC9BB9C-F03A-E7CC-628C-B8D63692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30438"/>
            <a:ext cx="6646247" cy="1940346"/>
          </a:xfrm>
        </p:spPr>
        <p:txBody>
          <a:bodyPr/>
          <a:lstStyle/>
          <a:p>
            <a:r>
              <a:rPr lang="en-US" sz="1800" cap="none" spc="0" dirty="0">
                <a:latin typeface="+mn-lt"/>
              </a:rPr>
              <a:t>Analysis Is Essential In This Project To Unlock Valuable Insights From The Sales Data, Drive Informed Decision-making, And Ultimately, Improve The Overall Performance And Profitability Of Amazon's Sales Operations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4A1144F-DD63-67C2-A876-0ABA02134A5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4180" r="241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676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B85F66-B8E1-0664-BC9C-85FFED2E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49A69-049B-838C-C4E1-02F230BC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5D3B218-29F7-64A6-3B5F-883161138FD8}"/>
              </a:ext>
            </a:extLst>
          </p:cNvPr>
          <p:cNvSpPr txBox="1">
            <a:spLocks/>
          </p:cNvSpPr>
          <p:nvPr/>
        </p:nvSpPr>
        <p:spPr>
          <a:xfrm>
            <a:off x="1231475" y="712448"/>
            <a:ext cx="8164452" cy="1679299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key features and elements of the 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5D373-530E-1F26-8E8D-978EEAD88604}"/>
              </a:ext>
            </a:extLst>
          </p:cNvPr>
          <p:cNvSpPr txBox="1"/>
          <p:nvPr/>
        </p:nvSpPr>
        <p:spPr>
          <a:xfrm>
            <a:off x="867748" y="2015412"/>
            <a:ext cx="1057158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Key Metrics:</a:t>
            </a: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Total Cost, Unit Cost, Total Profit, and Total Revenue are prominently displayed, providing an overview of financial performance.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Countries Wise Profit: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world map visualization highlights profit levels across different countries, offering geographic insights into sales performance.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Total Profit by Region: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pie chart illustrates the distribution of total profit among different regions, enabling users to understand regional contributions to overall profitability.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Profit Margin by Region: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bar chart visualizes profit margins across regions, allowing users to compare profitability and identify areas for improvement.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Units Sold by Region: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horizontal bar chart displays the number of units sold in each region, providing insights into sales volume distribution.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Total Profit by Region (Offline vs. Online):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Another bar chart compares the total profit generated from offline and online sales channels, helping users evaluate channel performance.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Cost and Revenue by Region: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scatter plot with trend lines depicts the relationship between total cost and total revenue by region, offering insights into cost-effectiveness and revenue generation.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Total Profit by Region (Bar Chart):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horizontal bar chart further visualizes total profit by region, facilitating easy comparison and analysis.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Ship Date Filter: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list of ship dates enables users to filter data based on specific time periods, allowing for dynamic analysis and exploration.</a:t>
            </a:r>
          </a:p>
        </p:txBody>
      </p:sp>
    </p:spTree>
    <p:extLst>
      <p:ext uri="{BB962C8B-B14F-4D97-AF65-F5344CB8AC3E}">
        <p14:creationId xmlns:p14="http://schemas.microsoft.com/office/powerpoint/2010/main" val="27377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298580"/>
            <a:ext cx="10126933" cy="690465"/>
          </a:xfrm>
        </p:spPr>
        <p:txBody>
          <a:bodyPr/>
          <a:lstStyle/>
          <a:p>
            <a:r>
              <a:rPr lang="en-US" dirty="0"/>
              <a:t>DASHBOARD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6102220"/>
            <a:ext cx="10126918" cy="690465"/>
          </a:xfrm>
        </p:spPr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7EE459-5863-2A86-B3D7-6665F41E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65F6F3E-2E4B-884D-0ABB-B864D0B6023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8388" b="83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533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3DD164-EB06-8890-DA14-DC67BF1B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438" y="1436913"/>
            <a:ext cx="4975909" cy="5203374"/>
          </a:xfrm>
        </p:spPr>
        <p:txBody>
          <a:bodyPr/>
          <a:lstStyle/>
          <a:p>
            <a:r>
              <a:rPr lang="en-US" sz="1400" b="1" dirty="0">
                <a:latin typeface="+mn-lt"/>
              </a:rPr>
              <a:t>Reading CSV Data: </a:t>
            </a:r>
            <a:r>
              <a:rPr lang="en-US" sz="1400" dirty="0">
                <a:latin typeface="+mn-lt"/>
              </a:rPr>
              <a:t>Data is imported from a CSV file and stored in a </a:t>
            </a:r>
            <a:r>
              <a:rPr lang="en-US" sz="1400" dirty="0" err="1">
                <a:latin typeface="+mn-lt"/>
              </a:rPr>
              <a:t>DataFrame</a:t>
            </a:r>
            <a:r>
              <a:rPr lang="en-US" sz="1400" dirty="0">
                <a:latin typeface="+mn-lt"/>
              </a:rPr>
              <a:t>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Accessing Column Names: </a:t>
            </a:r>
            <a:r>
              <a:rPr lang="en-US" sz="1400" dirty="0">
                <a:latin typeface="+mn-lt"/>
              </a:rPr>
              <a:t>An attempt to access column names is made, with a minor typo observed.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Finding Row and Column Numbers: </a:t>
            </a:r>
            <a:r>
              <a:rPr lang="en-US" sz="1400" dirty="0">
                <a:latin typeface="+mn-lt"/>
              </a:rPr>
              <a:t>Number of rows and columns in the </a:t>
            </a:r>
            <a:r>
              <a:rPr lang="en-US" sz="1400" dirty="0" err="1">
                <a:latin typeface="+mn-lt"/>
              </a:rPr>
              <a:t>DataFrame</a:t>
            </a:r>
            <a:r>
              <a:rPr lang="en-US" sz="1400" dirty="0">
                <a:latin typeface="+mn-lt"/>
              </a:rPr>
              <a:t> are printed.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Checking for Missing Values</a:t>
            </a:r>
            <a:r>
              <a:rPr lang="en-US" sz="1400" dirty="0">
                <a:latin typeface="+mn-lt"/>
              </a:rPr>
              <a:t>: Presence of missing values in each column is assessed.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Summary Statistics: </a:t>
            </a:r>
            <a:r>
              <a:rPr lang="en-US" sz="1400" dirty="0">
                <a:latin typeface="+mn-lt"/>
              </a:rPr>
              <a:t>Descriptive statistics for numerical columns are generated.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Calculating Profit Margin: </a:t>
            </a:r>
            <a:r>
              <a:rPr lang="en-US" sz="1400" dirty="0">
                <a:latin typeface="+mn-lt"/>
              </a:rPr>
              <a:t>Profit margin is computed for each entry in the dataset and displayed.</a:t>
            </a:r>
            <a:br>
              <a:rPr lang="en-US" sz="1400" dirty="0">
                <a:latin typeface="+mn-lt"/>
              </a:rPr>
            </a:br>
            <a:br>
              <a:rPr lang="en-US" sz="1400" b="1" dirty="0">
                <a:latin typeface="+mn-lt"/>
              </a:rPr>
            </a:br>
            <a:r>
              <a:rPr lang="en-US" sz="1400" b="1" dirty="0">
                <a:latin typeface="+mn-lt"/>
              </a:rPr>
              <a:t>Converting Date Columns: </a:t>
            </a:r>
            <a:r>
              <a:rPr lang="en-US" sz="1400" dirty="0">
                <a:latin typeface="+mn-lt"/>
              </a:rPr>
              <a:t>'Order Date' and 'Ship Date' columns are converted to datetime format.</a:t>
            </a:r>
            <a:br>
              <a:rPr lang="en-US" sz="1400" dirty="0">
                <a:latin typeface="+mn-lt"/>
              </a:rPr>
            </a:br>
            <a:br>
              <a:rPr lang="en-US" sz="1400" b="1" dirty="0">
                <a:latin typeface="+mn-lt"/>
              </a:rPr>
            </a:br>
            <a:r>
              <a:rPr lang="en-US" sz="1400" b="1" dirty="0">
                <a:latin typeface="+mn-lt"/>
              </a:rPr>
              <a:t>Average Unit Price by Region: </a:t>
            </a:r>
            <a:r>
              <a:rPr lang="en-US" sz="1400" dirty="0">
                <a:latin typeface="+mn-lt"/>
              </a:rPr>
              <a:t>The average unit price is calculated for each region.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Descriptive Points: </a:t>
            </a:r>
            <a:r>
              <a:rPr lang="en-US" sz="1400" dirty="0">
                <a:latin typeface="+mn-lt"/>
              </a:rPr>
              <a:t>Request for a description of the project.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20DC6-C0DE-14D5-81B7-C213DFFB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E65A53E-A797-B637-9FB1-85D54889D15F}"/>
              </a:ext>
            </a:extLst>
          </p:cNvPr>
          <p:cNvSpPr txBox="1">
            <a:spLocks/>
          </p:cNvSpPr>
          <p:nvPr/>
        </p:nvSpPr>
        <p:spPr>
          <a:xfrm>
            <a:off x="6634483" y="217713"/>
            <a:ext cx="3996195" cy="923731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BY PYTHON</a:t>
            </a:r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B488F70-766E-0BC9-EFB7-1B516C675D7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1336" b="11336"/>
          <a:stretch>
            <a:fillRect/>
          </a:stretch>
        </p:blipFill>
        <p:spPr>
          <a:xfrm>
            <a:off x="0" y="0"/>
            <a:ext cx="6251575" cy="1141444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2D2B8B-AAF4-74CF-092E-3BB72819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07977"/>
            <a:ext cx="6251575" cy="9287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56B4C0-2346-E9FD-6637-FCE2D10DC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3243"/>
            <a:ext cx="6251574" cy="12257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FC7AED-3916-785E-625F-7DF0874CD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95533"/>
            <a:ext cx="6251574" cy="5225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5692B3-E462-3394-FE53-4ADB1F78D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4084581"/>
            <a:ext cx="6251574" cy="7766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98CC73A-0F31-B49A-DD89-ECA52A20E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4897890"/>
            <a:ext cx="6251574" cy="7521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BE97D00-1278-DF4C-CEF5-286C65E16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" y="5748271"/>
            <a:ext cx="6251574" cy="9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7666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E35ECA-2B69-5213-DBE4-301EAB67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1"/>
            <a:ext cx="10061455" cy="681134"/>
          </a:xfrm>
        </p:spPr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1E5C2-BBB5-E031-E131-2776BAB5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D98BB8-E3F1-151F-0217-29FC74EC4CE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73710" y="1288398"/>
            <a:ext cx="10071100" cy="466725"/>
          </a:xfrm>
        </p:spPr>
        <p:txBody>
          <a:bodyPr/>
          <a:lstStyle/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D01BC7-1EB3-C278-E2F1-AB9493548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92783" y="3429000"/>
            <a:ext cx="2107617" cy="648478"/>
          </a:xfrm>
        </p:spPr>
        <p:txBody>
          <a:bodyPr/>
          <a:lstStyle/>
          <a:p>
            <a:r>
              <a:rPr lang="en-US" dirty="0"/>
              <a:t>Average unit price by region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1906BF-DADF-2B62-E276-3CCE289AAD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3184" y="3550298"/>
            <a:ext cx="2938586" cy="485965"/>
          </a:xfrm>
        </p:spPr>
        <p:txBody>
          <a:bodyPr/>
          <a:lstStyle/>
          <a:p>
            <a:r>
              <a:rPr lang="en-US" dirty="0"/>
              <a:t>Region by Average Total Profit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2F26385-8927-FE56-E8F5-A8FA26FC80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40351" y="3625253"/>
            <a:ext cx="3158865" cy="523220"/>
          </a:xfrm>
        </p:spPr>
        <p:txBody>
          <a:bodyPr/>
          <a:lstStyle/>
          <a:p>
            <a:r>
              <a:rPr lang="en-US" dirty="0"/>
              <a:t>Total Revenue by Region and Sales Channel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A6005-AC60-8CAB-D35A-C3395096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AF285C1-446C-6E6D-51A2-4DC4219B9BD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3219" r="3219"/>
          <a:stretch>
            <a:fillRect/>
          </a:stretch>
        </p:blipFill>
        <p:spPr>
          <a:xfrm>
            <a:off x="1100854" y="802433"/>
            <a:ext cx="2332812" cy="2464329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FDCC035-CFFD-525E-E396-C862A818133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2088" r="2088"/>
          <a:stretch>
            <a:fillRect/>
          </a:stretch>
        </p:blipFill>
        <p:spPr>
          <a:xfrm>
            <a:off x="4683184" y="681135"/>
            <a:ext cx="2379281" cy="262656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C55A07-E43B-DA14-A226-2CAB3AC11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38" y="4148474"/>
            <a:ext cx="3256012" cy="1926700"/>
          </a:xfrm>
          <a:prstGeom prst="rect">
            <a:avLst/>
          </a:prstGeom>
        </p:spPr>
      </p:pic>
      <p:pic>
        <p:nvPicPr>
          <p:cNvPr id="22" name="Picture Placeholder 17">
            <a:extLst>
              <a:ext uri="{FF2B5EF4-FFF2-40B4-BE49-F238E27FC236}">
                <a16:creationId xmlns:a16="http://schemas.microsoft.com/office/drawing/2014/main" id="{3463A413-18B6-FC5A-C30B-5C82E8969B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83" r="15083"/>
          <a:stretch>
            <a:fillRect/>
          </a:stretch>
        </p:blipFill>
        <p:spPr>
          <a:xfrm>
            <a:off x="8193250" y="758791"/>
            <a:ext cx="2515398" cy="25516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001840-6296-ECCB-5C6A-8F4E38BCE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710" y="4044376"/>
            <a:ext cx="3013097" cy="20463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077386-A021-6BB2-BDAF-4E835FBC3994}"/>
              </a:ext>
            </a:extLst>
          </p:cNvPr>
          <p:cNvSpPr txBox="1"/>
          <p:nvPr/>
        </p:nvSpPr>
        <p:spPr>
          <a:xfrm>
            <a:off x="1092783" y="6243403"/>
            <a:ext cx="234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Total Revenue by Region and Sales Channel</a:t>
            </a:r>
            <a:endParaRPr lang="en-IN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E0AEE-F379-5A5B-C2C7-1B344EDCB826}"/>
              </a:ext>
            </a:extLst>
          </p:cNvPr>
          <p:cNvSpPr txBox="1"/>
          <p:nvPr/>
        </p:nvSpPr>
        <p:spPr>
          <a:xfrm>
            <a:off x="5038531" y="6316824"/>
            <a:ext cx="264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Total Sales by Item</a:t>
            </a:r>
            <a:endParaRPr lang="en-IN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2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296157-C082-4829-A89B-8A5ED50B65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05E4DA4-E494-46AA-9E36-29155C1433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9CA4D2-B95E-49C0-A306-875863A41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680</Words>
  <Application>Microsoft Office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MS PMincho</vt:lpstr>
      <vt:lpstr>Arial</vt:lpstr>
      <vt:lpstr>Calibri</vt:lpstr>
      <vt:lpstr>Courier New</vt:lpstr>
      <vt:lpstr>Mangal</vt:lpstr>
      <vt:lpstr>Söhne</vt:lpstr>
      <vt:lpstr>Custom</vt:lpstr>
      <vt:lpstr>Analyzing Amazon Sales Data: Uncovering Trends and Insights</vt:lpstr>
      <vt:lpstr>INTRODUCTION </vt:lpstr>
      <vt:lpstr>Analysis Is Essential In This Project To Unlock Valuable Insights From The Sales Data, Drive Informed Decision-making, And Ultimately, Improve The Overall Performance And Profitability Of Amazon's Sales Operations</vt:lpstr>
      <vt:lpstr>PowerPoint Presentation</vt:lpstr>
      <vt:lpstr>DASHBOARD </vt:lpstr>
      <vt:lpstr>Reading CSV Data: Data is imported from a CSV file and stored in a DataFrame.  Accessing Column Names: An attempt to access column names is made, with a minor typo observed.  Finding Row and Column Numbers: Number of rows and columns in the DataFrame are printed.  Checking for Missing Values: Presence of missing values in each column is assessed.  Summary Statistics: Descriptive statistics for numerical columns are generated.  Calculating Profit Margin: Profit margin is computed for each entry in the dataset and displayed.  Converting Date Columns: 'Order Date' and 'Ship Date' columns are converted to datetime format.  Average Unit Price by Region: The average unit price is calculated for each region.  Descriptive Points: Request for a description of the project.</vt:lpstr>
      <vt:lpstr>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2023-07-18T10:17:11Z</dcterms:created>
  <dcterms:modified xsi:type="dcterms:W3CDTF">2024-03-24T06:10:07Z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